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1" r:id="rId3"/>
    <p:sldId id="257" r:id="rId4"/>
    <p:sldId id="258" r:id="rId5"/>
    <p:sldId id="259" r:id="rId6"/>
    <p:sldId id="272" r:id="rId7"/>
    <p:sldId id="260" r:id="rId8"/>
    <p:sldId id="261" r:id="rId9"/>
    <p:sldId id="273" r:id="rId10"/>
    <p:sldId id="279" r:id="rId11"/>
    <p:sldId id="262" r:id="rId12"/>
    <p:sldId id="280" r:id="rId13"/>
    <p:sldId id="274" r:id="rId14"/>
    <p:sldId id="275" r:id="rId15"/>
    <p:sldId id="278" r:id="rId16"/>
    <p:sldId id="276" r:id="rId17"/>
    <p:sldId id="270" r:id="rId18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F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28" autoAdjust="0"/>
  </p:normalViewPr>
  <p:slideViewPr>
    <p:cSldViewPr snapToGrid="0" snapToObjects="1">
      <p:cViewPr>
        <p:scale>
          <a:sx n="90" d="100"/>
          <a:sy n="90" d="100"/>
        </p:scale>
        <p:origin x="-171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88283-E423-7849-8943-9C9ECE4F85B9}" type="datetimeFigureOut">
              <a:rPr kumimoji="1" lang="zh-CN" altLang="en-US" smtClean="0"/>
              <a:t>4/1/14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09942-729B-2D47-A752-F8E18750DD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673408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AEE591-78F8-2A48-B50D-CBF79E25FA8F}" type="datetimeFigureOut">
              <a:rPr kumimoji="1" lang="zh-CN" altLang="en-US" smtClean="0"/>
              <a:t>4/1/14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2723F-4E46-2D49-BBD3-4221F1990C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742320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DB61-55C5-4744-8016-9BF94FB00C6C}" type="datetime1">
              <a:rPr kumimoji="1" lang="en-US" altLang="zh-CN" smtClean="0"/>
              <a:t>4/1/14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131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7DF11-F661-864E-8DB1-9BF35CE5BAE8}" type="datetime1">
              <a:rPr kumimoji="1" lang="en-US" altLang="zh-CN" smtClean="0"/>
              <a:t>4/1/14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5330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E3E3-3E41-2F49-9212-D6B0E1CFE88A}" type="datetime1">
              <a:rPr kumimoji="1" lang="en-US" altLang="zh-CN" smtClean="0"/>
              <a:t>4/1/14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41574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ECF0E-7E2B-EE45-BEF7-B19F54137D7B}" type="datetime1">
              <a:rPr kumimoji="1" lang="en-US" altLang="zh-CN" smtClean="0"/>
              <a:t>4/1/14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5319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F9D96-C25D-3342-8C2A-FEC7987C24FF}" type="datetime1">
              <a:rPr kumimoji="1" lang="en-US" altLang="zh-CN" smtClean="0"/>
              <a:t>4/1/14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5102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3318A-B470-CD4B-B8E0-DFE3BC52263A}" type="datetime1">
              <a:rPr kumimoji="1" lang="en-US" altLang="zh-CN" smtClean="0"/>
              <a:t>4/1/14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6292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9CF4-E7FA-C74E-BFEB-F5237AE80796}" type="datetime1">
              <a:rPr kumimoji="1" lang="en-US" altLang="zh-CN" smtClean="0"/>
              <a:t>4/1/14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9393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4C687-DC04-2E4A-BAB9-10F6E18C6F30}" type="datetime1">
              <a:rPr kumimoji="1" lang="en-US" altLang="zh-CN" smtClean="0"/>
              <a:t>4/1/14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3575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6CCC-8785-D04A-AF2B-8A68D4F48F2A}" type="datetime1">
              <a:rPr kumimoji="1" lang="en-US" altLang="zh-CN" smtClean="0"/>
              <a:t>4/1/14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242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283D-506D-EB46-BDFC-CA68AEA179D4}" type="datetime1">
              <a:rPr kumimoji="1" lang="en-US" altLang="zh-CN" smtClean="0"/>
              <a:t>4/1/14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30206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D512-B8A8-9941-8EDD-02D4C78C361A}" type="datetime1">
              <a:rPr kumimoji="1" lang="en-US" altLang="zh-CN" smtClean="0"/>
              <a:t>4/1/14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5305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371D5-DA47-FD49-AE77-7AB6EDEC95CC}" type="datetime1">
              <a:rPr kumimoji="1" lang="en-US" altLang="zh-CN" smtClean="0"/>
              <a:t>4/1/14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3FFA1-2791-0240-9ECA-5733CBA283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864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8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86536" y="280448"/>
            <a:ext cx="8614238" cy="1470025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/>
              <a:t>Marine guided-waves: Applications and filtering using physical modeling data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5384238"/>
            <a:ext cx="6400800" cy="1138145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zh-CN" dirty="0" smtClean="0"/>
              <a:t>April 2014</a:t>
            </a:r>
          </a:p>
          <a:p>
            <a:r>
              <a:rPr kumimoji="1" lang="en-US" altLang="zh-CN" dirty="0" smtClean="0"/>
              <a:t>Allied Geophysics Laboratory</a:t>
            </a:r>
          </a:p>
          <a:p>
            <a:r>
              <a:rPr kumimoji="1" lang="en-US" altLang="zh-CN" dirty="0" smtClean="0"/>
              <a:t>University of Houston</a:t>
            </a:r>
            <a:endParaRPr kumimoji="1" lang="zh-CN" altLang="en-US" dirty="0"/>
          </a:p>
        </p:txBody>
      </p:sp>
      <p:pic>
        <p:nvPicPr>
          <p:cNvPr id="4" name="图片 3" descr="IMG_0007_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" y="1905963"/>
            <a:ext cx="9144000" cy="20516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6536" y="4252167"/>
            <a:ext cx="86142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/>
              <a:t>Jiannan Wang</a:t>
            </a:r>
            <a:r>
              <a:rPr kumimoji="1" lang="en-US" altLang="zh-CN" sz="2200" b="1" baseline="30000" dirty="0" smtClean="0"/>
              <a:t>1</a:t>
            </a:r>
            <a:r>
              <a:rPr kumimoji="1" lang="en-US" altLang="zh-CN" sz="2200" b="1" dirty="0" smtClean="0"/>
              <a:t>, Robert Stewart</a:t>
            </a:r>
            <a:r>
              <a:rPr kumimoji="1" lang="en-US" altLang="zh-CN" sz="2200" b="1" baseline="30000" dirty="0" smtClean="0"/>
              <a:t>1</a:t>
            </a:r>
            <a:r>
              <a:rPr kumimoji="1" lang="en-US" altLang="zh-CN" sz="2200" b="1" dirty="0" smtClean="0"/>
              <a:t>, </a:t>
            </a:r>
            <a:r>
              <a:rPr kumimoji="1" lang="en-US" altLang="zh-CN" sz="2200" b="1" dirty="0" err="1" smtClean="0"/>
              <a:t>Nikolay</a:t>
            </a:r>
            <a:r>
              <a:rPr kumimoji="1" lang="en-US" altLang="zh-CN" sz="2200" b="1" dirty="0" smtClean="0"/>
              <a:t> Dyaur</a:t>
            </a:r>
            <a:r>
              <a:rPr kumimoji="1" lang="en-US" altLang="zh-CN" sz="2200" b="1" baseline="30000" dirty="0" smtClean="0"/>
              <a:t>1</a:t>
            </a:r>
            <a:r>
              <a:rPr kumimoji="1" lang="en-US" altLang="zh-CN" sz="2200" b="1" dirty="0" smtClean="0"/>
              <a:t>, University of Houston </a:t>
            </a:r>
          </a:p>
          <a:p>
            <a:r>
              <a:rPr kumimoji="1" lang="en-US" altLang="zh-CN" sz="2200" b="1" dirty="0" smtClean="0"/>
              <a:t>Lee Bell</a:t>
            </a:r>
            <a:r>
              <a:rPr kumimoji="1" lang="en-US" altLang="zh-CN" sz="2200" b="1" baseline="30000" dirty="0" smtClean="0"/>
              <a:t>2</a:t>
            </a:r>
            <a:r>
              <a:rPr kumimoji="1" lang="en-US" altLang="zh-CN" sz="2200" b="1" dirty="0" smtClean="0"/>
              <a:t>, </a:t>
            </a:r>
            <a:r>
              <a:rPr kumimoji="1" lang="en-US" altLang="zh-CN" sz="2200" b="1" dirty="0" err="1" smtClean="0"/>
              <a:t>Geokinetics</a:t>
            </a:r>
            <a:r>
              <a:rPr kumimoji="1" lang="en-US" altLang="zh-CN" sz="2200" b="1" dirty="0" smtClean="0"/>
              <a:t> Inc., Houston</a:t>
            </a:r>
          </a:p>
        </p:txBody>
      </p:sp>
    </p:spTree>
    <p:extLst>
      <p:ext uri="{BB962C8B-B14F-4D97-AF65-F5344CB8AC3E}">
        <p14:creationId xmlns:p14="http://schemas.microsoft.com/office/powerpoint/2010/main" val="3873571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Screen Shot 2014-03-28 at 3.17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042" y="2488676"/>
            <a:ext cx="7372292" cy="822635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457200" y="357608"/>
            <a:ext cx="8229600" cy="691764"/>
          </a:xfrm>
        </p:spPr>
        <p:txBody>
          <a:bodyPr>
            <a:normAutofit/>
          </a:bodyPr>
          <a:lstStyle/>
          <a:p>
            <a:r>
              <a:rPr kumimoji="1" lang="en-US" altLang="zh-CN" sz="2700" dirty="0" smtClean="0"/>
              <a:t>Extracting shear-wave velocity from guided-waves</a:t>
            </a:r>
            <a:endParaRPr kumimoji="1" lang="zh-CN" altLang="en-US" sz="270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10</a:t>
            </a:fld>
            <a:endParaRPr kumimoji="1" lang="zh-CN" altLang="en-US"/>
          </a:p>
        </p:txBody>
      </p:sp>
      <p:grpSp>
        <p:nvGrpSpPr>
          <p:cNvPr id="8" name="组 7"/>
          <p:cNvGrpSpPr/>
          <p:nvPr/>
        </p:nvGrpSpPr>
        <p:grpSpPr>
          <a:xfrm>
            <a:off x="983038" y="3972432"/>
            <a:ext cx="7441295" cy="1901647"/>
            <a:chOff x="699905" y="4447373"/>
            <a:chExt cx="7905295" cy="2274102"/>
          </a:xfrm>
        </p:grpSpPr>
        <p:pic>
          <p:nvPicPr>
            <p:cNvPr id="3" name="图片 2" descr="curvefitting_45mwater_errorbar.eps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672"/>
            <a:stretch/>
          </p:blipFill>
          <p:spPr>
            <a:xfrm>
              <a:off x="4645732" y="4447373"/>
              <a:ext cx="3959468" cy="2242628"/>
            </a:xfrm>
            <a:prstGeom prst="rect">
              <a:avLst/>
            </a:prstGeom>
          </p:spPr>
        </p:pic>
        <p:pic>
          <p:nvPicPr>
            <p:cNvPr id="2" name="图片 1" descr="curvefitting_100mwater_errorbar.eps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672"/>
            <a:stretch/>
          </p:blipFill>
          <p:spPr>
            <a:xfrm>
              <a:off x="699905" y="4447373"/>
              <a:ext cx="4015038" cy="2274102"/>
            </a:xfrm>
            <a:prstGeom prst="rect">
              <a:avLst/>
            </a:prstGeom>
          </p:spPr>
        </p:pic>
      </p:grpSp>
      <p:grpSp>
        <p:nvGrpSpPr>
          <p:cNvPr id="18" name="组 17"/>
          <p:cNvGrpSpPr/>
          <p:nvPr/>
        </p:nvGrpSpPr>
        <p:grpSpPr>
          <a:xfrm>
            <a:off x="925042" y="2089499"/>
            <a:ext cx="7469042" cy="1887152"/>
            <a:chOff x="327549" y="3436531"/>
            <a:chExt cx="8434928" cy="2428667"/>
          </a:xfrm>
        </p:grpSpPr>
        <p:pic>
          <p:nvPicPr>
            <p:cNvPr id="19" name="图片 18" descr="residuals_45m.eps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731"/>
            <a:stretch/>
          </p:blipFill>
          <p:spPr>
            <a:xfrm>
              <a:off x="4477263" y="3436531"/>
              <a:ext cx="4285214" cy="2428667"/>
            </a:xfrm>
            <a:prstGeom prst="rect">
              <a:avLst/>
            </a:prstGeom>
          </p:spPr>
        </p:pic>
        <p:pic>
          <p:nvPicPr>
            <p:cNvPr id="20" name="图片 19" descr="residuals_100m.eps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731"/>
            <a:stretch/>
          </p:blipFill>
          <p:spPr>
            <a:xfrm>
              <a:off x="327549" y="3438326"/>
              <a:ext cx="4213653" cy="2388109"/>
            </a:xfrm>
            <a:prstGeom prst="rect">
              <a:avLst/>
            </a:prstGeom>
          </p:spPr>
        </p:pic>
      </p:grpSp>
      <p:grpSp>
        <p:nvGrpSpPr>
          <p:cNvPr id="15" name="组 14"/>
          <p:cNvGrpSpPr/>
          <p:nvPr/>
        </p:nvGrpSpPr>
        <p:grpSpPr>
          <a:xfrm>
            <a:off x="925690" y="160059"/>
            <a:ext cx="7468442" cy="1860017"/>
            <a:chOff x="328228" y="859014"/>
            <a:chExt cx="8434250" cy="2393744"/>
          </a:xfrm>
        </p:grpSpPr>
        <p:pic>
          <p:nvPicPr>
            <p:cNvPr id="16" name="图片 15" descr="curvefitting_45mwater.eps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731"/>
            <a:stretch/>
          </p:blipFill>
          <p:spPr>
            <a:xfrm>
              <a:off x="4549864" y="865238"/>
              <a:ext cx="4212614" cy="2387520"/>
            </a:xfrm>
            <a:prstGeom prst="rect">
              <a:avLst/>
            </a:prstGeom>
          </p:spPr>
        </p:pic>
        <p:pic>
          <p:nvPicPr>
            <p:cNvPr id="17" name="图片 16" descr="curvefitting_100mwater.eps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731"/>
            <a:stretch/>
          </p:blipFill>
          <p:spPr>
            <a:xfrm>
              <a:off x="328228" y="859014"/>
              <a:ext cx="4222401" cy="2393068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499533" y="5970592"/>
            <a:ext cx="792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/>
              <a:t>Measurement of direct transmission from the lab: </a:t>
            </a:r>
            <a:r>
              <a:rPr kumimoji="1" lang="en-US" altLang="zh-CN" sz="2200" dirty="0" err="1" smtClean="0"/>
              <a:t>Vs</a:t>
            </a:r>
            <a:r>
              <a:rPr kumimoji="1" lang="en-US" altLang="zh-CN" sz="2200" dirty="0" smtClean="0"/>
              <a:t>: 3158</a:t>
            </a:r>
            <a:r>
              <a:rPr lang="en-US" altLang="zh-CN" sz="2200" dirty="0" smtClean="0"/>
              <a:t>± 5</a:t>
            </a:r>
            <a:r>
              <a:rPr lang="en-US" altLang="zh-CN" sz="2200" dirty="0" smtClean="0">
                <a:solidFill>
                  <a:srgbClr val="000000"/>
                </a:solidFill>
              </a:rPr>
              <a:t>6 m/s</a:t>
            </a:r>
          </a:p>
        </p:txBody>
      </p:sp>
    </p:spTree>
    <p:extLst>
      <p:ext uri="{BB962C8B-B14F-4D97-AF65-F5344CB8AC3E}">
        <p14:creationId xmlns:p14="http://schemas.microsoft.com/office/powerpoint/2010/main" val="1580377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幻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11</a:t>
            </a:fld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660" y="693643"/>
            <a:ext cx="3796399" cy="4598389"/>
          </a:xfrm>
          <a:prstGeom prst="rect">
            <a:avLst/>
          </a:prstGeom>
        </p:spPr>
      </p:pic>
      <p:pic>
        <p:nvPicPr>
          <p:cNvPr id="4" name="图片 3" descr="fc_fk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52" y="558633"/>
            <a:ext cx="3843722" cy="4715495"/>
          </a:xfrm>
          <a:prstGeom prst="rect">
            <a:avLst/>
          </a:prstGeom>
        </p:spPr>
      </p:pic>
      <p:sp>
        <p:nvSpPr>
          <p:cNvPr id="120" name="文本框 119"/>
          <p:cNvSpPr txBox="1"/>
          <p:nvPr/>
        </p:nvSpPr>
        <p:spPr>
          <a:xfrm>
            <a:off x="858398" y="68191"/>
            <a:ext cx="782840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/>
              <a:t>Guided-waves and reflections in F-K domain</a:t>
            </a:r>
            <a:endParaRPr kumimoji="1" lang="zh-CN" altLang="en-US" sz="3200" dirty="0"/>
          </a:p>
        </p:txBody>
      </p:sp>
      <p:sp>
        <p:nvSpPr>
          <p:cNvPr id="2" name="文本框 1"/>
          <p:cNvSpPr txBox="1"/>
          <p:nvPr/>
        </p:nvSpPr>
        <p:spPr>
          <a:xfrm>
            <a:off x="3189111" y="4007556"/>
            <a:ext cx="35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N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74001" y="4108779"/>
            <a:ext cx="32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N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81111" y="4565893"/>
            <a:ext cx="33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L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419586" y="4577183"/>
            <a:ext cx="33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FFFFFF"/>
                </a:solidFill>
              </a:rPr>
              <a:t>L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24666" y="3358445"/>
            <a:ext cx="33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P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109143" y="3341513"/>
            <a:ext cx="33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FFFFFF"/>
                </a:solidFill>
              </a:rPr>
              <a:t>P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93999" y="4117623"/>
            <a:ext cx="33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C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391364" y="3793070"/>
            <a:ext cx="33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FFFFFF"/>
                </a:solidFill>
              </a:rPr>
              <a:t>C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333" y="5503333"/>
            <a:ext cx="237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P: P-wave reflections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437444" y="5842001"/>
            <a:ext cx="3118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C: converted wave reflections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3767667" y="5503333"/>
            <a:ext cx="2624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N: normal modes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3810000" y="5856112"/>
            <a:ext cx="1848555" cy="373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L</a:t>
            </a:r>
            <a:r>
              <a:rPr kumimoji="1" lang="en-US" altLang="zh-CN" dirty="0" smtClean="0"/>
              <a:t>: leaky modes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7608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31" grpId="0"/>
      <p:bldP spid="7" grpId="0"/>
      <p:bldP spid="33" grpId="0"/>
      <p:bldP spid="8" grpId="0"/>
      <p:bldP spid="35" grpId="0"/>
      <p:bldP spid="9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12</a:t>
            </a:fld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904445" y="141099"/>
            <a:ext cx="40332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smtClean="0"/>
              <a:t>Dispersion curve filter</a:t>
            </a:r>
            <a:endParaRPr kumimoji="1" lang="zh-CN" altLang="en-US" sz="3200" b="1" dirty="0"/>
          </a:p>
        </p:txBody>
      </p:sp>
      <p:pic>
        <p:nvPicPr>
          <p:cNvPr id="3" name="图片 2" descr="1500_curvefitting_100mwater_errorbar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27"/>
          <a:stretch/>
        </p:blipFill>
        <p:spPr>
          <a:xfrm>
            <a:off x="2" y="782320"/>
            <a:ext cx="4214988" cy="2378568"/>
          </a:xfrm>
          <a:prstGeom prst="rect">
            <a:avLst/>
          </a:prstGeom>
        </p:spPr>
      </p:pic>
      <p:sp>
        <p:nvSpPr>
          <p:cNvPr id="11" name="正偏差 10"/>
          <p:cNvSpPr/>
          <p:nvPr/>
        </p:nvSpPr>
        <p:spPr>
          <a:xfrm>
            <a:off x="4214990" y="1778000"/>
            <a:ext cx="429142" cy="423333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 descr="filter_before.eps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81"/>
          <a:stretch/>
        </p:blipFill>
        <p:spPr>
          <a:xfrm>
            <a:off x="4642554" y="782320"/>
            <a:ext cx="4473222" cy="2386762"/>
          </a:xfrm>
          <a:prstGeom prst="rect">
            <a:avLst/>
          </a:prstGeom>
        </p:spPr>
      </p:pic>
      <p:pic>
        <p:nvPicPr>
          <p:cNvPr id="6" name="图片 5" descr="filter_after.eps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36"/>
          <a:stretch/>
        </p:blipFill>
        <p:spPr>
          <a:xfrm>
            <a:off x="3000022" y="3562917"/>
            <a:ext cx="5226756" cy="2793433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1199444" y="4459111"/>
            <a:ext cx="1255889" cy="5926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00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14874"/>
            <a:ext cx="8229600" cy="606891"/>
          </a:xfrm>
        </p:spPr>
        <p:txBody>
          <a:bodyPr>
            <a:noAutofit/>
          </a:bodyPr>
          <a:lstStyle/>
          <a:p>
            <a:r>
              <a:rPr kumimoji="1" lang="en-US" altLang="zh-CN" sz="3200" dirty="0" smtClean="0"/>
              <a:t>Dispersion curve filter result: 45 m water depth</a:t>
            </a:r>
            <a:endParaRPr kumimoji="1" lang="zh-CN" altLang="en-US" sz="320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13</a:t>
            </a:fld>
            <a:endParaRPr kumimoji="1" lang="zh-CN" altLang="en-US"/>
          </a:p>
        </p:txBody>
      </p:sp>
      <p:pic>
        <p:nvPicPr>
          <p:cNvPr id="3" name="图片 2" descr="comparefilter_50mwater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0" r="5808" b="4727"/>
          <a:stretch/>
        </p:blipFill>
        <p:spPr>
          <a:xfrm>
            <a:off x="818443" y="1128804"/>
            <a:ext cx="7605889" cy="508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36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14</a:t>
            </a:fld>
            <a:endParaRPr kumimoji="1" lang="zh-CN" altLang="en-US"/>
          </a:p>
        </p:txBody>
      </p:sp>
      <p:pic>
        <p:nvPicPr>
          <p:cNvPr id="5" name="图片 4" descr="comparefilter_100mwater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62" r="5230" b="2699"/>
          <a:stretch/>
        </p:blipFill>
        <p:spPr>
          <a:xfrm>
            <a:off x="747889" y="892262"/>
            <a:ext cx="7938911" cy="5316627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57200" y="214874"/>
            <a:ext cx="8229600" cy="606891"/>
          </a:xfrm>
        </p:spPr>
        <p:txBody>
          <a:bodyPr>
            <a:noAutofit/>
          </a:bodyPr>
          <a:lstStyle/>
          <a:p>
            <a:r>
              <a:rPr kumimoji="1" lang="en-US" altLang="zh-CN" sz="3200" dirty="0" smtClean="0"/>
              <a:t>Dispersion curve filter result: 100 m water depth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73945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2724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/>
              <a:t>Conclusions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6979" y="1143596"/>
            <a:ext cx="8819339" cy="4749468"/>
          </a:xfrm>
        </p:spPr>
        <p:txBody>
          <a:bodyPr>
            <a:normAutofit fontScale="92500"/>
          </a:bodyPr>
          <a:lstStyle/>
          <a:p>
            <a:r>
              <a:rPr kumimoji="1" lang="en-US" altLang="zh-CN" dirty="0" smtClean="0"/>
              <a:t>Guided-waves obscure reflections in marine seismic data, but they carry information about the seafloor</a:t>
            </a:r>
          </a:p>
          <a:p>
            <a:r>
              <a:rPr kumimoji="1" lang="en-US" altLang="zh-CN" dirty="0" smtClean="0"/>
              <a:t>Guided-waves are sensitive to shear-wave velocity, but not to other parameters (etc. </a:t>
            </a:r>
            <a:r>
              <a:rPr kumimoji="1" lang="en-US" altLang="zh-CN" dirty="0" err="1" smtClean="0"/>
              <a:t>Vp</a:t>
            </a:r>
            <a:r>
              <a:rPr kumimoji="1" lang="en-US" altLang="zh-CN" dirty="0" smtClean="0"/>
              <a:t>/</a:t>
            </a:r>
            <a:r>
              <a:rPr kumimoji="1" lang="en-US" altLang="zh-CN" dirty="0" err="1" smtClean="0"/>
              <a:t>Vs</a:t>
            </a:r>
            <a:r>
              <a:rPr kumimoji="1" lang="en-US" altLang="zh-CN" dirty="0" smtClean="0"/>
              <a:t>, density)</a:t>
            </a:r>
          </a:p>
          <a:p>
            <a:r>
              <a:rPr kumimoji="1" lang="en-US" altLang="zh-CN" dirty="0" smtClean="0"/>
              <a:t>Experimental data fits theoretical calculations well</a:t>
            </a:r>
          </a:p>
          <a:p>
            <a:r>
              <a:rPr kumimoji="1" lang="en-US" altLang="zh-CN" dirty="0" smtClean="0"/>
              <a:t>Extraction of </a:t>
            </a:r>
            <a:r>
              <a:rPr kumimoji="1" lang="en-US" altLang="zh-CN" dirty="0" err="1" smtClean="0"/>
              <a:t>Vs</a:t>
            </a:r>
            <a:r>
              <a:rPr kumimoji="1" lang="en-US" altLang="zh-CN" dirty="0" smtClean="0"/>
              <a:t> from guided-waves works nicely</a:t>
            </a:r>
          </a:p>
          <a:p>
            <a:r>
              <a:rPr kumimoji="1" lang="en-US" altLang="zh-CN" dirty="0" smtClean="0"/>
              <a:t>Dispersion curve filter attenuates guided-waves well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57233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Acknowledgements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err="1" smtClean="0"/>
              <a:t>Geokinetics</a:t>
            </a:r>
            <a:r>
              <a:rPr kumimoji="1" lang="en-US" altLang="zh-CN" dirty="0"/>
              <a:t>, </a:t>
            </a:r>
            <a:r>
              <a:rPr kumimoji="1" lang="en-US" altLang="zh-CN" dirty="0" smtClean="0"/>
              <a:t>Houston</a:t>
            </a:r>
          </a:p>
          <a:p>
            <a:r>
              <a:rPr kumimoji="1" lang="en-US" altLang="zh-CN" dirty="0"/>
              <a:t>Dr. Bob </a:t>
            </a:r>
            <a:r>
              <a:rPr kumimoji="1" lang="en-US" altLang="zh-CN" dirty="0" err="1" smtClean="0"/>
              <a:t>WiIey</a:t>
            </a:r>
            <a:r>
              <a:rPr kumimoji="1" lang="en-US" altLang="zh-CN" dirty="0" smtClean="0"/>
              <a:t> from AGL</a:t>
            </a:r>
          </a:p>
          <a:p>
            <a:r>
              <a:rPr lang="en-US" altLang="zh-CN" dirty="0" err="1"/>
              <a:t>Anoop</a:t>
            </a:r>
            <a:r>
              <a:rPr lang="en-US" altLang="zh-CN" dirty="0"/>
              <a:t> </a:t>
            </a:r>
            <a:r>
              <a:rPr lang="en-US" altLang="zh-CN" dirty="0" smtClean="0"/>
              <a:t>William</a:t>
            </a:r>
            <a:r>
              <a:rPr lang="en-US" altLang="zh-CN" dirty="0"/>
              <a:t> </a:t>
            </a:r>
            <a:r>
              <a:rPr lang="en-US" altLang="zh-CN" dirty="0" smtClean="0"/>
              <a:t>from AGL	</a:t>
            </a:r>
          </a:p>
          <a:p>
            <a:r>
              <a:rPr lang="en-US" altLang="zh-CN" dirty="0" smtClean="0"/>
              <a:t>Dr</a:t>
            </a:r>
            <a:r>
              <a:rPr lang="en-US" altLang="zh-CN" dirty="0"/>
              <a:t>. </a:t>
            </a:r>
            <a:r>
              <a:rPr lang="en-US" altLang="zh-CN" dirty="0" err="1"/>
              <a:t>Soumya</a:t>
            </a:r>
            <a:r>
              <a:rPr lang="en-US" altLang="zh-CN" dirty="0"/>
              <a:t> </a:t>
            </a:r>
            <a:r>
              <a:rPr lang="en-US" altLang="zh-CN" dirty="0" smtClean="0"/>
              <a:t>Roy </a:t>
            </a:r>
            <a:r>
              <a:rPr lang="en-US" altLang="zh-CN" dirty="0"/>
              <a:t>from </a:t>
            </a:r>
            <a:r>
              <a:rPr lang="en-US" altLang="zh-CN" dirty="0" err="1" smtClean="0"/>
              <a:t>WesternGeco</a:t>
            </a:r>
            <a:r>
              <a:rPr lang="en-US" altLang="zh-CN" smtClean="0"/>
              <a:t>, Houston</a:t>
            </a: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071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2638"/>
            <a:ext cx="8229600" cy="1143000"/>
          </a:xfrm>
        </p:spPr>
        <p:txBody>
          <a:bodyPr/>
          <a:lstStyle/>
          <a:p>
            <a:r>
              <a:rPr kumimoji="1" lang="en-US" altLang="zh-CN" dirty="0" smtClean="0"/>
              <a:t>Thank you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6276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Talk 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292" y="1600200"/>
            <a:ext cx="9039412" cy="4525963"/>
          </a:xfrm>
        </p:spPr>
        <p:txBody>
          <a:bodyPr/>
          <a:lstStyle/>
          <a:p>
            <a:r>
              <a:rPr kumimoji="1" lang="en-US" altLang="zh-CN" dirty="0" smtClean="0"/>
              <a:t>Marine guided-wave phenomena</a:t>
            </a:r>
          </a:p>
          <a:p>
            <a:r>
              <a:rPr kumimoji="1" lang="en-US" altLang="zh-CN" dirty="0" smtClean="0"/>
              <a:t>Dispersive properties</a:t>
            </a:r>
          </a:p>
          <a:p>
            <a:r>
              <a:rPr kumimoji="1" lang="en-US" altLang="zh-CN" dirty="0" smtClean="0"/>
              <a:t>Physical modeling method</a:t>
            </a:r>
          </a:p>
          <a:p>
            <a:r>
              <a:rPr kumimoji="1" lang="en-US" altLang="zh-CN" dirty="0" smtClean="0"/>
              <a:t>Extracting shear-wave velocity from guided-waves</a:t>
            </a:r>
          </a:p>
          <a:p>
            <a:r>
              <a:rPr kumimoji="1" lang="en-US" altLang="zh-CN" dirty="0" smtClean="0"/>
              <a:t>Dispersion curve filter</a:t>
            </a:r>
          </a:p>
          <a:p>
            <a:r>
              <a:rPr kumimoji="1" lang="en-US" altLang="zh-CN" dirty="0" smtClean="0"/>
              <a:t>Conclusions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65448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5407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/>
              <a:t>Guided-waves in marine seismic recording </a:t>
            </a:r>
            <a:endParaRPr kumimoji="1" lang="zh-CN" altLang="en-US" dirty="0"/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3</a:t>
            </a:fld>
            <a:endParaRPr kumimoji="1" lang="zh-CN" altLang="en-US"/>
          </a:p>
        </p:txBody>
      </p:sp>
      <p:pic>
        <p:nvPicPr>
          <p:cNvPr id="4" name="图片 3" descr="marine_acquisition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8" t="35344" r="3241" b="5603"/>
          <a:stretch/>
        </p:blipFill>
        <p:spPr>
          <a:xfrm>
            <a:off x="352778" y="1467556"/>
            <a:ext cx="8494889" cy="404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80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50385"/>
            <a:ext cx="8229600" cy="816018"/>
          </a:xfrm>
        </p:spPr>
        <p:txBody>
          <a:bodyPr/>
          <a:lstStyle/>
          <a:p>
            <a:r>
              <a:rPr kumimoji="1" lang="en-US" altLang="zh-CN" dirty="0" smtClean="0"/>
              <a:t>Guided-waves in a shot gather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7385610" y="6157356"/>
            <a:ext cx="139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(Liner, 2012)</a:t>
            </a:r>
            <a:endParaRPr kumimoji="1" lang="zh-CN" alt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4</a:t>
            </a:fld>
            <a:endParaRPr kumimoji="1" lang="zh-CN" altLang="en-US"/>
          </a:p>
        </p:txBody>
      </p:sp>
      <p:pic>
        <p:nvPicPr>
          <p:cNvPr id="3" name="图片 2" descr="guidedwave_shotgahter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67" y="966403"/>
            <a:ext cx="7768642" cy="486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51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91802"/>
            <a:ext cx="8229600" cy="691765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/>
              <a:t>Dispersion spectrum of guided-waves</a:t>
            </a:r>
            <a:endParaRPr kumimoji="1" lang="zh-CN" altLang="en-US" dirty="0"/>
          </a:p>
        </p:txBody>
      </p:sp>
      <p:pic>
        <p:nvPicPr>
          <p:cNvPr id="4" name="图片 3" descr="Screen Shot 2014-02-12 at 3.49.47 P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57" y="1223135"/>
            <a:ext cx="4645402" cy="1335306"/>
          </a:xfrm>
          <a:prstGeom prst="rect">
            <a:avLst/>
          </a:prstGeom>
        </p:spPr>
      </p:pic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5</a:t>
            </a:fld>
            <a:endParaRPr kumimoji="1" lang="zh-CN" altLang="en-US"/>
          </a:p>
        </p:txBody>
      </p:sp>
      <p:pic>
        <p:nvPicPr>
          <p:cNvPr id="3" name="图片 2" descr="dispersion_curve_theory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90" y="3220555"/>
            <a:ext cx="6825633" cy="3513312"/>
          </a:xfrm>
          <a:prstGeom prst="rect">
            <a:avLst/>
          </a:prstGeom>
        </p:spPr>
      </p:pic>
      <p:grpSp>
        <p:nvGrpSpPr>
          <p:cNvPr id="17" name="组 16"/>
          <p:cNvGrpSpPr/>
          <p:nvPr/>
        </p:nvGrpSpPr>
        <p:grpSpPr>
          <a:xfrm>
            <a:off x="4811059" y="1092169"/>
            <a:ext cx="4106887" cy="2128386"/>
            <a:chOff x="4811059" y="1092169"/>
            <a:chExt cx="4106887" cy="2128386"/>
          </a:xfrm>
        </p:grpSpPr>
        <p:grpSp>
          <p:nvGrpSpPr>
            <p:cNvPr id="9" name="组 8"/>
            <p:cNvGrpSpPr/>
            <p:nvPr/>
          </p:nvGrpSpPr>
          <p:grpSpPr>
            <a:xfrm>
              <a:off x="4811059" y="1092169"/>
              <a:ext cx="4106887" cy="2128386"/>
              <a:chOff x="5825643" y="1180353"/>
              <a:chExt cx="2595326" cy="941294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5825643" y="1180353"/>
                <a:ext cx="2595326" cy="34364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5825643" y="1524000"/>
                <a:ext cx="2595326" cy="59764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cxnSp>
          <p:nvCxnSpPr>
            <p:cNvPr id="11" name="直线箭头连接符 10"/>
            <p:cNvCxnSpPr/>
            <p:nvPr/>
          </p:nvCxnSpPr>
          <p:spPr>
            <a:xfrm>
              <a:off x="5319059" y="1092169"/>
              <a:ext cx="0" cy="77703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5289177" y="1299883"/>
              <a:ext cx="7918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/>
                <a:t>100 m</a:t>
              </a:r>
              <a:endParaRPr kumimoji="1" lang="zh-CN" altLang="en-US" dirty="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319059" y="2162731"/>
              <a:ext cx="29135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i="1" dirty="0" smtClean="0"/>
                <a:t>ρ</a:t>
              </a:r>
              <a:r>
                <a:rPr kumimoji="1" lang="en-US" altLang="zh-CN" i="1" dirty="0" smtClean="0"/>
                <a:t>= 2700 </a:t>
              </a:r>
              <a:r>
                <a:rPr kumimoji="1" lang="en-US" altLang="zh-CN" i="1" dirty="0"/>
                <a:t>kg/</a:t>
              </a:r>
              <a:r>
                <a:rPr kumimoji="1" lang="en-US" altLang="zh-CN" i="1" dirty="0" smtClean="0"/>
                <a:t>m</a:t>
              </a:r>
              <a:r>
                <a:rPr kumimoji="1" lang="en-US" altLang="zh-CN" i="1" baseline="30000" dirty="0" smtClean="0"/>
                <a:t>3, </a:t>
              </a:r>
              <a:r>
                <a:rPr kumimoji="1" lang="en-US" altLang="zh-CN" i="1" dirty="0" smtClean="0"/>
                <a:t> </a:t>
              </a:r>
            </a:p>
            <a:p>
              <a:r>
                <a:rPr kumimoji="1" lang="en-US" altLang="zh-CN" i="1" dirty="0" err="1" smtClean="0"/>
                <a:t>Vp</a:t>
              </a:r>
              <a:r>
                <a:rPr kumimoji="1" lang="en-US" altLang="zh-CN" i="1" dirty="0" smtClean="0"/>
                <a:t>=</a:t>
              </a:r>
              <a:r>
                <a:rPr kumimoji="1" lang="en-US" altLang="zh-CN" i="1" baseline="30000" dirty="0" smtClean="0"/>
                <a:t> </a:t>
              </a:r>
              <a:r>
                <a:rPr kumimoji="1" lang="en-US" altLang="zh-CN" i="1" dirty="0"/>
                <a:t>6300 m/</a:t>
              </a:r>
              <a:r>
                <a:rPr kumimoji="1" lang="en-US" altLang="zh-CN" i="1" dirty="0" smtClean="0"/>
                <a:t>s, </a:t>
              </a:r>
              <a:r>
                <a:rPr kumimoji="1" lang="en-US" altLang="zh-CN" i="1" dirty="0" err="1"/>
                <a:t>Vs</a:t>
              </a:r>
              <a:r>
                <a:rPr kumimoji="1" lang="en-US" altLang="zh-CN" i="1" dirty="0"/>
                <a:t>=3300 m/s</a:t>
              </a:r>
              <a:endParaRPr kumimoji="1" lang="zh-CN" altLang="en-US" i="1" dirty="0"/>
            </a:p>
            <a:p>
              <a:r>
                <a:rPr kumimoji="1" lang="en-US" altLang="zh-CN" i="1" dirty="0" smtClean="0"/>
                <a:t> </a:t>
              </a:r>
              <a:endParaRPr kumimoji="1" lang="zh-CN" altLang="en-US" i="1" dirty="0"/>
            </a:p>
          </p:txBody>
        </p:sp>
      </p:grpSp>
      <p:cxnSp>
        <p:nvCxnSpPr>
          <p:cNvPr id="19" name="直线连接符 18"/>
          <p:cNvCxnSpPr/>
          <p:nvPr/>
        </p:nvCxnSpPr>
        <p:spPr>
          <a:xfrm>
            <a:off x="1972235" y="4243294"/>
            <a:ext cx="5259294" cy="2988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7231529" y="4661648"/>
            <a:ext cx="1686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Normal modes</a:t>
            </a:r>
            <a:endParaRPr kumimoji="1"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7231529" y="3675529"/>
            <a:ext cx="158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Leaky modes</a:t>
            </a:r>
            <a:endParaRPr kumimoji="1" lang="zh-CN" altLang="en-US" dirty="0"/>
          </a:p>
        </p:txBody>
      </p:sp>
      <p:cxnSp>
        <p:nvCxnSpPr>
          <p:cNvPr id="23" name="直线箭头连接符 22"/>
          <p:cNvCxnSpPr>
            <a:endCxn id="21" idx="1"/>
          </p:cNvCxnSpPr>
          <p:nvPr/>
        </p:nvCxnSpPr>
        <p:spPr>
          <a:xfrm flipV="1">
            <a:off x="6081059" y="3860195"/>
            <a:ext cx="1150470" cy="184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线箭头连接符 26"/>
          <p:cNvCxnSpPr>
            <a:endCxn id="20" idx="1"/>
          </p:cNvCxnSpPr>
          <p:nvPr/>
        </p:nvCxnSpPr>
        <p:spPr>
          <a:xfrm>
            <a:off x="6081059" y="4452471"/>
            <a:ext cx="1150470" cy="3938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04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6</a:t>
            </a:fld>
            <a:endParaRPr kumimoji="1" lang="zh-CN" altLang="en-US"/>
          </a:p>
        </p:txBody>
      </p:sp>
      <p:grpSp>
        <p:nvGrpSpPr>
          <p:cNvPr id="11" name="组 10"/>
          <p:cNvGrpSpPr/>
          <p:nvPr/>
        </p:nvGrpSpPr>
        <p:grpSpPr>
          <a:xfrm>
            <a:off x="179295" y="1047786"/>
            <a:ext cx="8964705" cy="4868921"/>
            <a:chOff x="179295" y="343647"/>
            <a:chExt cx="8964705" cy="4868921"/>
          </a:xfrm>
        </p:grpSpPr>
        <p:pic>
          <p:nvPicPr>
            <p:cNvPr id="2" name="图片 1" descr="vpvschange.eps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110" r="6209"/>
            <a:stretch/>
          </p:blipFill>
          <p:spPr>
            <a:xfrm>
              <a:off x="179295" y="343647"/>
              <a:ext cx="4337861" cy="2271010"/>
            </a:xfrm>
            <a:prstGeom prst="rect">
              <a:avLst/>
            </a:prstGeom>
          </p:spPr>
        </p:pic>
        <p:pic>
          <p:nvPicPr>
            <p:cNvPr id="3" name="图片 2" descr="rhochange.eps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110" r="5000"/>
            <a:stretch/>
          </p:blipFill>
          <p:spPr>
            <a:xfrm>
              <a:off x="4750214" y="343647"/>
              <a:ext cx="4393786" cy="2271011"/>
            </a:xfrm>
            <a:prstGeom prst="rect">
              <a:avLst/>
            </a:prstGeom>
          </p:spPr>
        </p:pic>
        <p:pic>
          <p:nvPicPr>
            <p:cNvPr id="9" name="图片 8" descr="hchange.eps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42" r="5000"/>
            <a:stretch/>
          </p:blipFill>
          <p:spPr>
            <a:xfrm>
              <a:off x="179295" y="2883648"/>
              <a:ext cx="4517155" cy="2328920"/>
            </a:xfrm>
            <a:prstGeom prst="rect">
              <a:avLst/>
            </a:prstGeom>
          </p:spPr>
        </p:pic>
        <p:pic>
          <p:nvPicPr>
            <p:cNvPr id="10" name="图片 9" descr="vschange.eps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42" r="5000"/>
            <a:stretch/>
          </p:blipFill>
          <p:spPr>
            <a:xfrm>
              <a:off x="4775280" y="2883648"/>
              <a:ext cx="4368720" cy="2252391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2659529" y="2061883"/>
            <a:ext cx="162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i="1" dirty="0" err="1" smtClean="0"/>
              <a:t>Vp</a:t>
            </a:r>
            <a:r>
              <a:rPr kumimoji="1" lang="en-US" altLang="zh-CN" b="1" i="1" dirty="0" smtClean="0"/>
              <a:t>/</a:t>
            </a:r>
            <a:r>
              <a:rPr kumimoji="1" lang="en-US" altLang="zh-CN" b="1" i="1" dirty="0" err="1" smtClean="0"/>
              <a:t>Vs</a:t>
            </a:r>
            <a:r>
              <a:rPr kumimoji="1" lang="en-US" altLang="zh-CN" b="1" dirty="0"/>
              <a:t> </a:t>
            </a:r>
            <a:r>
              <a:rPr kumimoji="1" lang="en-US" altLang="zh-CN" b="1" dirty="0" smtClean="0"/>
              <a:t>changes</a:t>
            </a:r>
            <a:endParaRPr kumimoji="1" lang="zh-CN" altLang="en-US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7126941" y="2061883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/>
              <a:t>Density changes</a:t>
            </a:r>
            <a:endParaRPr kumimoji="1" lang="zh-CN" altLang="en-US" b="1" dirty="0"/>
          </a:p>
        </p:txBody>
      </p:sp>
      <p:sp>
        <p:nvSpPr>
          <p:cNvPr id="14" name="文本框 13"/>
          <p:cNvSpPr txBox="1"/>
          <p:nvPr/>
        </p:nvSpPr>
        <p:spPr>
          <a:xfrm>
            <a:off x="2061882" y="4467412"/>
            <a:ext cx="2345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/>
              <a:t>Water depth changes</a:t>
            </a:r>
            <a:endParaRPr kumimoji="1" lang="zh-CN" altLang="en-US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7380941" y="446741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i="1" dirty="0" err="1" smtClean="0"/>
              <a:t>Vs</a:t>
            </a:r>
            <a:r>
              <a:rPr kumimoji="1" lang="en-US" altLang="zh-CN" b="1" dirty="0" smtClean="0"/>
              <a:t> changes</a:t>
            </a:r>
            <a:endParaRPr kumimoji="1" lang="zh-CN" altLang="en-US" b="1" dirty="0"/>
          </a:p>
        </p:txBody>
      </p:sp>
      <p:sp>
        <p:nvSpPr>
          <p:cNvPr id="16" name="文本框 15"/>
          <p:cNvSpPr txBox="1"/>
          <p:nvPr/>
        </p:nvSpPr>
        <p:spPr>
          <a:xfrm>
            <a:off x="606692" y="224118"/>
            <a:ext cx="8337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Sensitivity of dispersion curves on different parameters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73582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1355"/>
            <a:ext cx="8229600" cy="774602"/>
          </a:xfrm>
        </p:spPr>
        <p:txBody>
          <a:bodyPr/>
          <a:lstStyle/>
          <a:p>
            <a:r>
              <a:rPr kumimoji="1" lang="en-US" altLang="zh-CN" dirty="0" smtClean="0"/>
              <a:t>Physical modeling in the AGL lab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09176" y="1408185"/>
            <a:ext cx="38494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Offset range : 200 ~ 3500 m;</a:t>
            </a:r>
          </a:p>
          <a:p>
            <a:r>
              <a:rPr kumimoji="1" lang="en-US" altLang="zh-CN" sz="2000" dirty="0" smtClean="0"/>
              <a:t>Receiver interval: 10 m;</a:t>
            </a:r>
          </a:p>
          <a:p>
            <a:r>
              <a:rPr kumimoji="1" lang="en-US" altLang="zh-CN" sz="2000" dirty="0" smtClean="0"/>
              <a:t>Scaling factor: 10</a:t>
            </a:r>
            <a:r>
              <a:rPr kumimoji="1" lang="en-US" altLang="zh-CN" sz="2000" baseline="30000" dirty="0" smtClean="0"/>
              <a:t>4</a:t>
            </a:r>
            <a:r>
              <a:rPr kumimoji="1" lang="en-US" altLang="zh-CN" sz="2000" dirty="0" smtClean="0"/>
              <a:t>;</a:t>
            </a:r>
          </a:p>
          <a:p>
            <a:r>
              <a:rPr kumimoji="1" lang="en-US" altLang="zh-CN" sz="2000" dirty="0" smtClean="0"/>
              <a:t>Water depth: 45 ~ 100 m;</a:t>
            </a:r>
          </a:p>
          <a:p>
            <a:r>
              <a:rPr kumimoji="1" lang="en-US" altLang="zh-CN" sz="2000" dirty="0" smtClean="0"/>
              <a:t>Density of Aluminum: 2700 kg/m</a:t>
            </a:r>
            <a:r>
              <a:rPr kumimoji="1" lang="en-US" altLang="zh-CN" sz="2000" baseline="30000" dirty="0" smtClean="0"/>
              <a:t>3</a:t>
            </a:r>
            <a:r>
              <a:rPr kumimoji="1" lang="en-US" altLang="zh-CN" sz="2000" dirty="0" smtClean="0"/>
              <a:t>;</a:t>
            </a:r>
          </a:p>
          <a:p>
            <a:r>
              <a:rPr kumimoji="1" lang="en-US" altLang="zh-CN" sz="2000" dirty="0" err="1" smtClean="0"/>
              <a:t>Vp</a:t>
            </a:r>
            <a:r>
              <a:rPr kumimoji="1" lang="en-US" altLang="zh-CN" sz="2000" dirty="0" smtClean="0"/>
              <a:t>: </a:t>
            </a:r>
            <a:r>
              <a:rPr lang="en-US" altLang="zh-CN" sz="2000" dirty="0" smtClean="0"/>
              <a:t>6335± 8.79 m/s;</a:t>
            </a:r>
          </a:p>
          <a:p>
            <a:r>
              <a:rPr kumimoji="1" lang="en-US" altLang="zh-CN" sz="2000" dirty="0" err="1" smtClean="0"/>
              <a:t>Vs</a:t>
            </a:r>
            <a:r>
              <a:rPr kumimoji="1" lang="en-US" altLang="zh-CN" sz="2000" dirty="0" smtClean="0"/>
              <a:t>: 3158</a:t>
            </a:r>
            <a:r>
              <a:rPr lang="en-US" altLang="zh-CN" sz="2000" dirty="0" smtClean="0"/>
              <a:t>± 5</a:t>
            </a:r>
            <a:r>
              <a:rPr lang="en-US" altLang="zh-CN" sz="2000" dirty="0" smtClean="0">
                <a:solidFill>
                  <a:srgbClr val="000000"/>
                </a:solidFill>
              </a:rPr>
              <a:t>6.33 m/s</a:t>
            </a: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7</a:t>
            </a:fld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0169" y="1298223"/>
            <a:ext cx="4086947" cy="2667000"/>
          </a:xfrm>
          <a:prstGeom prst="rect">
            <a:avLst/>
          </a:prstGeom>
        </p:spPr>
      </p:pic>
      <p:pic>
        <p:nvPicPr>
          <p:cNvPr id="6" name="图片 5" descr="experiment_design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57" y="4221792"/>
            <a:ext cx="7109507" cy="249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32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08969"/>
            <a:ext cx="8229600" cy="857433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Shot gathers</a:t>
            </a:r>
            <a:endParaRPr kumimoji="1" lang="zh-CN" alt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8</a:t>
            </a:fld>
            <a:endParaRPr kumimoji="1" lang="zh-CN" altLang="en-US"/>
          </a:p>
        </p:txBody>
      </p:sp>
      <p:pic>
        <p:nvPicPr>
          <p:cNvPr id="3" name="图片 2" descr="Shotgathers_100_50-eps-converted-to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966402"/>
            <a:ext cx="8252591" cy="531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91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FFA1-2791-0240-9ECA-5733CBA2832B}" type="slidenum">
              <a:rPr kumimoji="1" lang="zh-CN" altLang="en-US" smtClean="0"/>
              <a:t>9</a:t>
            </a:fld>
            <a:endParaRPr kumimoji="1" lang="zh-CN" altLang="en-US"/>
          </a:p>
        </p:txBody>
      </p:sp>
      <p:pic>
        <p:nvPicPr>
          <p:cNvPr id="5" name="图片 4" descr="phasevel_50mdepth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35" y="3315375"/>
            <a:ext cx="5073431" cy="2738292"/>
          </a:xfrm>
          <a:prstGeom prst="rect">
            <a:avLst/>
          </a:prstGeom>
        </p:spPr>
      </p:pic>
      <p:pic>
        <p:nvPicPr>
          <p:cNvPr id="6" name="图片 5" descr="phasevel_100mdepth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79" y="345270"/>
            <a:ext cx="4967242" cy="26809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23089" y="550333"/>
            <a:ext cx="3409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Transfer shot gathers into </a:t>
            </a:r>
            <a:r>
              <a:rPr kumimoji="1" lang="en-US" altLang="zh-CN" sz="2800" i="1" dirty="0" smtClean="0"/>
              <a:t>c-f</a:t>
            </a:r>
            <a:r>
              <a:rPr kumimoji="1" lang="en-US" altLang="zh-CN" sz="2800" dirty="0" smtClean="0"/>
              <a:t> domain</a:t>
            </a:r>
            <a:endParaRPr kumimoji="1" lang="zh-CN" altLang="en-US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5523089" y="2624666"/>
            <a:ext cx="34092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en-US" altLang="zh-CN" sz="2000" dirty="0" smtClean="0"/>
              <a:t>Experimental data agree with theoretical calculation nicely</a:t>
            </a:r>
          </a:p>
          <a:p>
            <a:pPr marL="285750" indent="-285750">
              <a:buFont typeface="Wingdings" charset="2"/>
              <a:buChar char="ü"/>
            </a:pPr>
            <a:r>
              <a:rPr kumimoji="1" lang="en-US" altLang="zh-CN" sz="2000" dirty="0" smtClean="0"/>
              <a:t>Energy concentrates at 10 ~ 70 Hz</a:t>
            </a:r>
          </a:p>
          <a:p>
            <a:pPr marL="285750" indent="-285750">
              <a:buFont typeface="Wingdings" charset="2"/>
              <a:buChar char="ü"/>
            </a:pPr>
            <a:r>
              <a:rPr kumimoji="1" lang="en-US" altLang="zh-CN" sz="2000" dirty="0" smtClean="0"/>
              <a:t>Shallower water depth, less modes</a:t>
            </a:r>
          </a:p>
          <a:p>
            <a:r>
              <a:rPr kumimoji="1" lang="en-US" altLang="zh-CN" sz="2000" dirty="0" smtClean="0"/>
              <a:t> 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15189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406</Words>
  <Application>Microsoft Macintosh PowerPoint</Application>
  <PresentationFormat>全屏显示(4:3)</PresentationFormat>
  <Paragraphs>88</Paragraphs>
  <Slides>17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Office 主题</vt:lpstr>
      <vt:lpstr>Marine guided-waves: Applications and filtering using physical modeling data</vt:lpstr>
      <vt:lpstr>Talk outline</vt:lpstr>
      <vt:lpstr>Guided-waves in marine seismic recording </vt:lpstr>
      <vt:lpstr>Guided-waves in a shot gather</vt:lpstr>
      <vt:lpstr>Dispersion spectrum of guided-waves</vt:lpstr>
      <vt:lpstr>PowerPoint 演示文稿</vt:lpstr>
      <vt:lpstr>Physical modeling in the AGL lab</vt:lpstr>
      <vt:lpstr>Shot gathers</vt:lpstr>
      <vt:lpstr>PowerPoint 演示文稿</vt:lpstr>
      <vt:lpstr>Extracting shear-wave velocity from guided-waves</vt:lpstr>
      <vt:lpstr>PowerPoint 演示文稿</vt:lpstr>
      <vt:lpstr>PowerPoint 演示文稿</vt:lpstr>
      <vt:lpstr>Dispersion curve filter result: 45 m water depth</vt:lpstr>
      <vt:lpstr>Dispersion curve filter result: 100 m water depth</vt:lpstr>
      <vt:lpstr>Conclusions</vt:lpstr>
      <vt:lpstr>Acknowledgements</vt:lpstr>
      <vt:lpstr>Thank you</vt:lpstr>
    </vt:vector>
  </TitlesOfParts>
  <Company>University of Houston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Marine guided-waves: Applications using physical modeling data</dc:title>
  <dc:creator>wang jiannan</dc:creator>
  <cp:lastModifiedBy>wang jiannan</cp:lastModifiedBy>
  <cp:revision>335</cp:revision>
  <dcterms:created xsi:type="dcterms:W3CDTF">2014-02-12T21:30:27Z</dcterms:created>
  <dcterms:modified xsi:type="dcterms:W3CDTF">2014-04-02T01:34:28Z</dcterms:modified>
</cp:coreProperties>
</file>